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5"/>
  </p:notesMasterIdLst>
  <p:sldIdLst>
    <p:sldId id="257" r:id="rId2"/>
    <p:sldId id="268" r:id="rId3"/>
    <p:sldId id="269" r:id="rId4"/>
    <p:sldId id="271" r:id="rId5"/>
    <p:sldId id="264" r:id="rId6"/>
    <p:sldId id="273" r:id="rId7"/>
    <p:sldId id="275" r:id="rId8"/>
    <p:sldId id="276" r:id="rId9"/>
    <p:sldId id="272" r:id="rId10"/>
    <p:sldId id="274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BE2"/>
    <a:srgbClr val="F9E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9"/>
    <p:restoredTop sz="94410"/>
  </p:normalViewPr>
  <p:slideViewPr>
    <p:cSldViewPr snapToGrid="0">
      <p:cViewPr varScale="1">
        <p:scale>
          <a:sx n="48" d="100"/>
          <a:sy n="48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2EE81-7711-F64A-B37C-41B7202632D2}" type="datetimeFigureOut">
              <a:rPr lang="es-ES" smtClean="0"/>
              <a:t>12/11/24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5C862-0937-7441-9B45-CDF01B8AB7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6066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5C862-0937-7441-9B45-CDF01B8AB7F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567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5C862-0937-7441-9B45-CDF01B8AB7F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86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5C862-0937-7441-9B45-CDF01B8AB7F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317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5C862-0937-7441-9B45-CDF01B8AB7F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64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A1705-3A08-DD6C-324A-0770EB4C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3EC5107-33DB-D019-8626-995B47647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094219E-11CD-B9B7-7DA0-E8C7FF5E9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70D90B-B9E3-273F-B3BC-E54717944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5C862-0937-7441-9B45-CDF01B8AB7F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239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Se utilizan formas regulares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5C862-0937-7441-9B45-CDF01B8AB7F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60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01306-4461-4AB6-2586-DDF6B617E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7EBF345-0D4F-6D1A-C031-15CEA6005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9153F5B-F6FD-5313-3959-28248F211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B3958F-08C5-7F30-859A-A868FAC5D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5C862-0937-7441-9B45-CDF01B8AB7F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82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95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6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3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3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3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71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0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0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8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steveharoz.com/research/isotype/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datos.gob.es/en/catalogo/l01280066-seguridad-vial-denuncias-tramitadas-excepto-radar-desde-el-ano-2008-historico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-charts.com/es/evolucion/ggstream/" TargetMode="External"/><Relationship Id="rId5" Type="http://schemas.openxmlformats.org/officeDocument/2006/relationships/hyperlink" Target="https://www.pp.es/sites/default/files/documentos/programa_electoral_pp_23j_feijoo_2023.pdf" TargetMode="External"/><Relationship Id="rId10" Type="http://schemas.openxmlformats.org/officeDocument/2006/relationships/hyperlink" Target="https://datosmacro.expansion.com/demografia/poblacion/espana-comunidades-autonomas" TargetMode="External"/><Relationship Id="rId4" Type="http://schemas.openxmlformats.org/officeDocument/2006/relationships/hyperlink" Target="https://www.psoe.es/media-content/2023/07/PROGRAMA_ELECTORAL-GENERALES-2023.pdf" TargetMode="External"/><Relationship Id="rId9" Type="http://schemas.openxmlformats.org/officeDocument/2006/relationships/hyperlink" Target="https://www.storytellingwithdata.com/blog/what-is-a-unit-char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CAMLUG/PEC2_VD/tree/ma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45807-1C9B-6F00-102E-B48C582D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3FE6CB1-898D-AAA5-E09E-33D79EFEC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9982" y="2231344"/>
            <a:ext cx="5561998" cy="1624055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 algn="l"/>
            <a:r>
              <a:rPr lang="es-ES_tradnl" sz="30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PEC2</a:t>
            </a:r>
            <a:br>
              <a:rPr lang="es-ES_tradnl" sz="30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_tradnl" sz="30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ESTUDIO DE TÉCNICAS DE VIZUALIZACIÓN DE DATOS</a:t>
            </a:r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D2A497A0-2998-A8BF-A9ED-AD906ADC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5" r="10108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8C702AD-7DFD-AADC-7219-B94B6739DF04}"/>
              </a:ext>
            </a:extLst>
          </p:cNvPr>
          <p:cNvSpPr txBox="1">
            <a:spLocks/>
          </p:cNvSpPr>
          <p:nvPr/>
        </p:nvSpPr>
        <p:spPr>
          <a:xfrm>
            <a:off x="3877139" y="5457985"/>
            <a:ext cx="8314841" cy="1400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_tradnl" sz="2000" noProof="0"/>
              <a:t>Juan Manuel Camacho Lugo</a:t>
            </a:r>
          </a:p>
          <a:p>
            <a:pPr algn="r"/>
            <a:r>
              <a:rPr lang="es-ES_tradnl" sz="2000" noProof="0"/>
              <a:t>Visualización de Datos</a:t>
            </a:r>
          </a:p>
          <a:p>
            <a:pPr algn="r"/>
            <a:r>
              <a:rPr lang="es-ES_tradnl" sz="2000" noProof="0"/>
              <a:t>Máster Universitario de Ciencia de Datos (UOC)</a:t>
            </a:r>
            <a:endParaRPr lang="es-ES_tradnl" sz="2000" noProof="0" dirty="0"/>
          </a:p>
        </p:txBody>
      </p:sp>
    </p:spTree>
    <p:extLst>
      <p:ext uri="{BB962C8B-B14F-4D97-AF65-F5344CB8AC3E}">
        <p14:creationId xmlns:p14="http://schemas.microsoft.com/office/powerpoint/2010/main" val="386310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C4151-565B-DAB6-EFB7-911CF9344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7FA8C01-7F5D-D19D-FB8B-2ADAFD15C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 descr="Patrón de fondo&#10;&#10;Descripción generada automáticamente">
            <a:extLst>
              <a:ext uri="{FF2B5EF4-FFF2-40B4-BE49-F238E27FC236}">
                <a16:creationId xmlns:a16="http://schemas.microsoft.com/office/drawing/2014/main" id="{1CA3B48B-D9C0-10EB-AC0A-25E8B009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537" r="1" b="34122"/>
          <a:stretch/>
        </p:blipFill>
        <p:spPr>
          <a:xfrm>
            <a:off x="762001" y="2473866"/>
            <a:ext cx="4738594" cy="1910268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3F7D175D-2EED-7343-F69A-20FD6DDE6B99}"/>
              </a:ext>
            </a:extLst>
          </p:cNvPr>
          <p:cNvSpPr txBox="1">
            <a:spLocks/>
          </p:cNvSpPr>
          <p:nvPr/>
        </p:nvSpPr>
        <p:spPr>
          <a:xfrm>
            <a:off x="5816077" y="2050179"/>
            <a:ext cx="6113889" cy="298222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Tx/>
              <a:buChar char="-"/>
            </a:pPr>
            <a:r>
              <a:rPr lang="es-ES" sz="2800" dirty="0"/>
              <a:t>Utiliza datos cuantitativos.</a:t>
            </a:r>
          </a:p>
          <a:p>
            <a:pPr marL="285750" indent="-285750" algn="l">
              <a:buFontTx/>
              <a:buChar char="-"/>
            </a:pPr>
            <a:r>
              <a:rPr lang="es-ES" sz="2800" dirty="0"/>
              <a:t>Datos estructurados.</a:t>
            </a:r>
          </a:p>
          <a:p>
            <a:pPr marL="285750" indent="-285750" algn="l">
              <a:buFontTx/>
              <a:buChar char="-"/>
            </a:pPr>
            <a:r>
              <a:rPr lang="es-ES" sz="2800" dirty="0"/>
              <a:t>Limitaciones: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No es recomendable para pequeñas cantidades.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Cantidades excesivamente grandes puede producir sobrecarga.</a:t>
            </a:r>
            <a:br>
              <a:rPr lang="es-ES_tradnl" dirty="0"/>
            </a:br>
            <a:endParaRPr lang="es-ES_tradnl" dirty="0"/>
          </a:p>
          <a:p>
            <a:pPr algn="l"/>
            <a:endParaRPr lang="es-ES_tradnl" sz="28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754FCE-9675-E35D-B555-67F54FE3074E}"/>
              </a:ext>
            </a:extLst>
          </p:cNvPr>
          <p:cNvSpPr txBox="1">
            <a:spLocks/>
          </p:cNvSpPr>
          <p:nvPr/>
        </p:nvSpPr>
        <p:spPr>
          <a:xfrm>
            <a:off x="1588982" y="3197781"/>
            <a:ext cx="3400114" cy="6870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3000" dirty="0"/>
              <a:t>TIPO DE DATOS</a:t>
            </a:r>
            <a:br>
              <a:rPr lang="es-ES_tradnl" sz="3000" dirty="0"/>
            </a:br>
            <a:endParaRPr lang="es-ES_tradnl" sz="3000" dirty="0"/>
          </a:p>
          <a:p>
            <a:pPr algn="l"/>
            <a:endParaRPr lang="es-ES_tradnl" sz="3000" noProof="0" dirty="0"/>
          </a:p>
        </p:txBody>
      </p:sp>
    </p:spTree>
    <p:extLst>
      <p:ext uri="{BB962C8B-B14F-4D97-AF65-F5344CB8AC3E}">
        <p14:creationId xmlns:p14="http://schemas.microsoft.com/office/powerpoint/2010/main" val="29571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C2560-C907-A956-24A3-F199D7086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ECFDDB6-3187-1BEA-BC8A-13C46D55F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2267CE24-0464-9060-2613-4FB23811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18" b="21932"/>
          <a:stretch/>
        </p:blipFill>
        <p:spPr>
          <a:xfrm>
            <a:off x="20" y="9"/>
            <a:ext cx="12191999" cy="6858000"/>
          </a:xfrm>
          <a:prstGeom prst="rect">
            <a:avLst/>
          </a:prstGeom>
        </p:spPr>
      </p:pic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545B9D3F-1D0E-9731-F638-E4DFE956D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D25F6B1-683A-60E9-FA77-96B63F15FC42}"/>
              </a:ext>
            </a:extLst>
          </p:cNvPr>
          <p:cNvSpPr txBox="1">
            <a:spLocks/>
          </p:cNvSpPr>
          <p:nvPr/>
        </p:nvSpPr>
        <p:spPr>
          <a:xfrm>
            <a:off x="891374" y="1718410"/>
            <a:ext cx="5132403" cy="389543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3200" noProof="0" dirty="0"/>
              <a:t>POBLACIÓN COMUNIDADES AUTÓNOMAS 2024.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Representa la población actual de cada comunidad autónoma.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C</a:t>
            </a:r>
            <a:r>
              <a:rPr lang="es-ES_tradnl" sz="2000" noProof="0" dirty="0" err="1"/>
              <a:t>ómo</a:t>
            </a:r>
            <a:r>
              <a:rPr lang="es-ES_tradnl" sz="2000" noProof="0" dirty="0"/>
              <a:t> se distribuye la población del país en sus diferentes comunidades.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Facilitar la comprensión de manera rápida. 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Permite </a:t>
            </a:r>
            <a:r>
              <a:rPr lang="es-ES_tradnl" sz="2000"/>
              <a:t>observar cómo </a:t>
            </a:r>
            <a:r>
              <a:rPr lang="es-ES_tradnl" sz="2000" dirty="0"/>
              <a:t>varia la población en cada comunidad.</a:t>
            </a:r>
          </a:p>
        </p:txBody>
      </p:sp>
      <p:pic>
        <p:nvPicPr>
          <p:cNvPr id="191" name="Imagen 190" descr="Forma&#10;&#10;Descripción generada automáticamente con confianza baja">
            <a:extLst>
              <a:ext uri="{FF2B5EF4-FFF2-40B4-BE49-F238E27FC236}">
                <a16:creationId xmlns:a16="http://schemas.microsoft.com/office/drawing/2014/main" id="{28D59A08-AE73-B5F5-C067-FFA7D323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4" y="1477916"/>
            <a:ext cx="5260975" cy="38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7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D82FF-1C9E-508E-F0DA-099CBD39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DEDEC7-A2AD-FB35-03BC-045AB935B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2" y="282575"/>
            <a:ext cx="2638925" cy="95884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Fuentes:</a:t>
            </a:r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61C9DA8E-D0F7-B811-189B-5F43E812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25" r="10108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D0AE0E-A681-E021-A2B6-598F9BF79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942" y="2043103"/>
            <a:ext cx="11533239" cy="4013218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4"/>
              </a:rPr>
              <a:t>https://datavizcatalogue.com/methods/wordcloud.html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4"/>
              </a:rPr>
              <a:t>https://www.anychart.com/products/anychart/gallery/Tag_Cloud/Most_Frequently_Words_on_Wikipedia_Pages.php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4"/>
              </a:rPr>
              <a:t>https://www.psoe.es/media-content/2023/07/PROGRAMA_ELECTORAL-GENERALES-2023.pdf</a:t>
            </a:r>
            <a:endParaRPr lang="en-US" sz="13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5"/>
              </a:rPr>
              <a:t>https://www.pp.es/sites/default/files/documentos/programa_electoral_pp_23j_feijoo_2023.pdf</a:t>
            </a:r>
            <a:endParaRPr lang="en-US" sz="1300" noProof="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6"/>
              </a:rPr>
              <a:t>https://datavizcatalogue.com/methods/stream_graph.html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6"/>
              </a:rPr>
              <a:t>https://fastercapital.com/es/contenido/Tecnicas-de-visualizacion--Stream-Graphs--Fluir-con-datos--La-elegancia-de-los-Stream-Graphs.html#La-historia-y-evoluci-n-de-los-gr-ficos-de-flujo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6"/>
              </a:rPr>
              <a:t>https://www.highcharts.com/docs/chart-and-series-types/stream-graph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6"/>
              </a:rPr>
              <a:t>https://r-charts.com/es/evolucion/ggstream/</a:t>
            </a:r>
            <a:endParaRPr lang="en-US" sz="13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7"/>
              </a:rPr>
              <a:t>https://datos.gob.es/en/catalogo/l01280066-seguridad-vial-denuncias-tramitadas-excepto-radar-desde-el-ano-2008-historico1</a:t>
            </a:r>
            <a:endParaRPr lang="en-US" sz="1300" noProof="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8"/>
              </a:rPr>
              <a:t>http://steveharoz.com/research/isotype/</a:t>
            </a:r>
            <a:endParaRPr lang="en-US" sz="1300" noProof="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9"/>
              </a:rPr>
              <a:t>https://www.storytellingwithdata.com/blog/what-is-a-unit-chart</a:t>
            </a:r>
            <a:endParaRPr lang="en-US" sz="1300" noProof="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noProof="0" dirty="0">
                <a:hlinkClick r:id="rId10"/>
              </a:rPr>
              <a:t>https://datosmacro.expansion.com/demografia/poblacion/espana-comunidades-autonomas</a:t>
            </a:r>
            <a:endParaRPr lang="en-US" sz="1300" noProof="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300" noProof="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300" noProof="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300" noProof="0" dirty="0"/>
          </a:p>
        </p:txBody>
      </p:sp>
    </p:spTree>
    <p:extLst>
      <p:ext uri="{BB962C8B-B14F-4D97-AF65-F5344CB8AC3E}">
        <p14:creationId xmlns:p14="http://schemas.microsoft.com/office/powerpoint/2010/main" val="199901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E6D175-C8CF-4ED7-CFD2-71890B11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2">
            <a:extLst>
              <a:ext uri="{FF2B5EF4-FFF2-40B4-BE49-F238E27FC236}">
                <a16:creationId xmlns:a16="http://schemas.microsoft.com/office/drawing/2014/main" id="{1114E924-D0B2-0070-47C5-8A2CE1F02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1E60AE7A-236F-7BF7-E14A-79586E8623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081" r="1" b="21667"/>
          <a:stretch/>
        </p:blipFill>
        <p:spPr>
          <a:xfrm>
            <a:off x="0" y="0"/>
            <a:ext cx="12191435" cy="6857989"/>
          </a:xfrm>
          <a:prstGeom prst="rect">
            <a:avLst/>
          </a:prstGeom>
        </p:spPr>
      </p:pic>
      <p:sp>
        <p:nvSpPr>
          <p:cNvPr id="48" name="Rectangle 44">
            <a:extLst>
              <a:ext uri="{FF2B5EF4-FFF2-40B4-BE49-F238E27FC236}">
                <a16:creationId xmlns:a16="http://schemas.microsoft.com/office/drawing/2014/main" id="{EE75A4CE-C6C5-0ED0-B6C1-01BDF5E6D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2074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2DBBB-D0C3-46A7-5F07-480634313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213" y="1555473"/>
            <a:ext cx="11325616" cy="35350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>
                <a:solidFill>
                  <a:srgbClr val="FFFFFF"/>
                </a:solidFill>
              </a:rPr>
              <a:t>Muchas gracias.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06AC25-20F9-1E4D-EAE4-BB0A07DE6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333998"/>
            <a:ext cx="6096000" cy="629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>
                <a:solidFill>
                  <a:srgbClr val="FFFFFF"/>
                </a:solidFill>
              </a:rPr>
              <a:t>Juan Manuel Camacho Lugo</a:t>
            </a:r>
          </a:p>
        </p:txBody>
      </p:sp>
    </p:spTree>
    <p:extLst>
      <p:ext uri="{BB962C8B-B14F-4D97-AF65-F5344CB8AC3E}">
        <p14:creationId xmlns:p14="http://schemas.microsoft.com/office/powerpoint/2010/main" val="223878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AFD12-7A7B-69C8-9663-41097A08A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BB6F7C47-0B74-DC4E-A459-EDE3F254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537" r="1" b="34122"/>
          <a:stretch/>
        </p:blipFill>
        <p:spPr>
          <a:xfrm>
            <a:off x="476" y="-33773"/>
            <a:ext cx="12191524" cy="3820944"/>
          </a:xfrm>
          <a:custGeom>
            <a:avLst/>
            <a:gdLst/>
            <a:ahLst/>
            <a:cxnLst/>
            <a:rect l="l" t="t" r="r" b="b"/>
            <a:pathLst>
              <a:path w="12191524" h="3820944">
                <a:moveTo>
                  <a:pt x="0" y="0"/>
                </a:moveTo>
                <a:lnTo>
                  <a:pt x="12191524" y="0"/>
                </a:lnTo>
                <a:lnTo>
                  <a:pt x="12191524" y="999522"/>
                </a:lnTo>
                <a:lnTo>
                  <a:pt x="12191524" y="1442807"/>
                </a:lnTo>
                <a:lnTo>
                  <a:pt x="12122577" y="1473667"/>
                </a:lnTo>
                <a:cubicBezTo>
                  <a:pt x="12109137" y="1479237"/>
                  <a:pt x="12094348" y="1482309"/>
                  <a:pt x="12082252" y="1489797"/>
                </a:cubicBezTo>
                <a:cubicBezTo>
                  <a:pt x="12026558" y="1523980"/>
                  <a:pt x="11972595" y="1560851"/>
                  <a:pt x="11916137" y="1593691"/>
                </a:cubicBezTo>
                <a:cubicBezTo>
                  <a:pt x="11857951" y="1627681"/>
                  <a:pt x="11805909" y="1667816"/>
                  <a:pt x="11765771" y="1722164"/>
                </a:cubicBezTo>
                <a:cubicBezTo>
                  <a:pt x="11728516" y="1772670"/>
                  <a:pt x="11692413" y="1823942"/>
                  <a:pt x="11655351" y="1874640"/>
                </a:cubicBezTo>
                <a:cubicBezTo>
                  <a:pt x="11645941" y="1887507"/>
                  <a:pt x="11637298" y="1902679"/>
                  <a:pt x="11624432" y="1910938"/>
                </a:cubicBezTo>
                <a:cubicBezTo>
                  <a:pt x="11597739" y="1928220"/>
                  <a:pt x="11568548" y="1942239"/>
                  <a:pt x="11539935" y="1956449"/>
                </a:cubicBezTo>
                <a:cubicBezTo>
                  <a:pt x="11515354" y="1968548"/>
                  <a:pt x="11489237" y="1977572"/>
                  <a:pt x="11465234" y="1990631"/>
                </a:cubicBezTo>
                <a:cubicBezTo>
                  <a:pt x="11446031" y="2001003"/>
                  <a:pt x="11428938" y="2015406"/>
                  <a:pt x="11411078" y="2028464"/>
                </a:cubicBezTo>
                <a:cubicBezTo>
                  <a:pt x="11395523" y="2039793"/>
                  <a:pt x="11378432" y="2049587"/>
                  <a:pt x="11365374" y="2063224"/>
                </a:cubicBezTo>
                <a:cubicBezTo>
                  <a:pt x="11333494" y="2096253"/>
                  <a:pt x="11301423" y="2128708"/>
                  <a:pt x="11261864" y="2153097"/>
                </a:cubicBezTo>
                <a:cubicBezTo>
                  <a:pt x="11222880" y="2177292"/>
                  <a:pt x="11186009" y="2204371"/>
                  <a:pt x="11147219" y="2228952"/>
                </a:cubicBezTo>
                <a:cubicBezTo>
                  <a:pt x="11109194" y="2252957"/>
                  <a:pt x="11074820" y="2279264"/>
                  <a:pt x="11055040" y="2321898"/>
                </a:cubicBezTo>
                <a:cubicBezTo>
                  <a:pt x="11046207" y="2340716"/>
                  <a:pt x="11033723" y="2361265"/>
                  <a:pt x="11017016" y="2372212"/>
                </a:cubicBezTo>
                <a:cubicBezTo>
                  <a:pt x="10993203" y="2387766"/>
                  <a:pt x="10963054" y="2393336"/>
                  <a:pt x="10937127" y="2406587"/>
                </a:cubicBezTo>
                <a:cubicBezTo>
                  <a:pt x="10906594" y="2422142"/>
                  <a:pt x="10871260" y="2435584"/>
                  <a:pt x="10850520" y="2460357"/>
                </a:cubicBezTo>
                <a:cubicBezTo>
                  <a:pt x="10832083" y="2482442"/>
                  <a:pt x="10813456" y="2499725"/>
                  <a:pt x="10789065" y="2513743"/>
                </a:cubicBezTo>
                <a:cubicBezTo>
                  <a:pt x="10771977" y="2523538"/>
                  <a:pt x="10759302" y="2541396"/>
                  <a:pt x="10741635" y="2549463"/>
                </a:cubicBezTo>
                <a:cubicBezTo>
                  <a:pt x="10718398" y="2560217"/>
                  <a:pt x="10694970" y="2568667"/>
                  <a:pt x="10674613" y="2585374"/>
                </a:cubicBezTo>
                <a:cubicBezTo>
                  <a:pt x="10653488" y="2602657"/>
                  <a:pt x="10629485" y="2616291"/>
                  <a:pt x="10607400" y="2632424"/>
                </a:cubicBezTo>
                <a:cubicBezTo>
                  <a:pt x="10595686" y="2641064"/>
                  <a:pt x="10586083" y="2652395"/>
                  <a:pt x="10574755" y="2661421"/>
                </a:cubicBezTo>
                <a:cubicBezTo>
                  <a:pt x="10554014" y="2677936"/>
                  <a:pt x="10532889" y="2694066"/>
                  <a:pt x="10511572" y="2709621"/>
                </a:cubicBezTo>
                <a:cubicBezTo>
                  <a:pt x="10490258" y="2725177"/>
                  <a:pt x="10469901" y="2743228"/>
                  <a:pt x="10446472" y="2754559"/>
                </a:cubicBezTo>
                <a:cubicBezTo>
                  <a:pt x="10406530" y="2773763"/>
                  <a:pt x="10362937" y="2785286"/>
                  <a:pt x="10324143" y="2806024"/>
                </a:cubicBezTo>
                <a:cubicBezTo>
                  <a:pt x="10284778" y="2827147"/>
                  <a:pt x="10247712" y="2853650"/>
                  <a:pt x="10212763" y="2881687"/>
                </a:cubicBezTo>
                <a:cubicBezTo>
                  <a:pt x="10185110" y="2903772"/>
                  <a:pt x="10159185" y="2925665"/>
                  <a:pt x="10124423" y="2936993"/>
                </a:cubicBezTo>
                <a:cubicBezTo>
                  <a:pt x="10105029" y="2943332"/>
                  <a:pt x="10084674" y="2957158"/>
                  <a:pt x="10072957" y="2973291"/>
                </a:cubicBezTo>
                <a:cubicBezTo>
                  <a:pt x="10047608" y="3008432"/>
                  <a:pt x="10015155" y="3033205"/>
                  <a:pt x="9978476" y="3054330"/>
                </a:cubicBezTo>
                <a:cubicBezTo>
                  <a:pt x="9929506" y="3082751"/>
                  <a:pt x="9881112" y="3111748"/>
                  <a:pt x="9831950" y="3139593"/>
                </a:cubicBezTo>
                <a:cubicBezTo>
                  <a:pt x="9802955" y="3156110"/>
                  <a:pt x="9774150" y="3173585"/>
                  <a:pt x="9743420" y="3185683"/>
                </a:cubicBezTo>
                <a:cubicBezTo>
                  <a:pt x="9680626" y="3210648"/>
                  <a:pt x="9616293" y="3231963"/>
                  <a:pt x="9552921" y="3255202"/>
                </a:cubicBezTo>
                <a:cubicBezTo>
                  <a:pt x="9532180" y="3262690"/>
                  <a:pt x="9512591" y="3273445"/>
                  <a:pt x="9491467" y="3279975"/>
                </a:cubicBezTo>
                <a:cubicBezTo>
                  <a:pt x="9468614" y="3287079"/>
                  <a:pt x="9444037" y="3289191"/>
                  <a:pt x="9421184" y="3296297"/>
                </a:cubicBezTo>
                <a:cubicBezTo>
                  <a:pt x="9383158" y="3308010"/>
                  <a:pt x="9346287" y="3322991"/>
                  <a:pt x="9308263" y="3334897"/>
                </a:cubicBezTo>
                <a:cubicBezTo>
                  <a:pt x="9234905" y="3357750"/>
                  <a:pt x="9161354" y="3379643"/>
                  <a:pt x="9087805" y="3401342"/>
                </a:cubicBezTo>
                <a:cubicBezTo>
                  <a:pt x="9072058" y="3405952"/>
                  <a:pt x="9054966" y="3406528"/>
                  <a:pt x="9039413" y="3411520"/>
                </a:cubicBezTo>
                <a:cubicBezTo>
                  <a:pt x="8998123" y="3424963"/>
                  <a:pt x="8957026" y="3439557"/>
                  <a:pt x="8916122" y="3454344"/>
                </a:cubicBezTo>
                <a:cubicBezTo>
                  <a:pt x="8891351" y="3463370"/>
                  <a:pt x="8867152" y="3474508"/>
                  <a:pt x="8842189" y="3483149"/>
                </a:cubicBezTo>
                <a:cubicBezTo>
                  <a:pt x="8822216" y="3490063"/>
                  <a:pt x="8801668" y="3495439"/>
                  <a:pt x="8780927" y="3499665"/>
                </a:cubicBezTo>
                <a:cubicBezTo>
                  <a:pt x="8763068" y="3503316"/>
                  <a:pt x="8744441" y="3502930"/>
                  <a:pt x="8726773" y="3507348"/>
                </a:cubicBezTo>
                <a:cubicBezTo>
                  <a:pt x="8678955" y="3519252"/>
                  <a:pt x="8631715" y="3532697"/>
                  <a:pt x="8584281" y="3545369"/>
                </a:cubicBezTo>
                <a:cubicBezTo>
                  <a:pt x="8565270" y="3550363"/>
                  <a:pt x="8545874" y="3554014"/>
                  <a:pt x="8527437" y="3560350"/>
                </a:cubicBezTo>
                <a:cubicBezTo>
                  <a:pt x="8478083" y="3577056"/>
                  <a:pt x="8429499" y="3596067"/>
                  <a:pt x="8379953" y="3611816"/>
                </a:cubicBezTo>
                <a:cubicBezTo>
                  <a:pt x="8338858" y="3624874"/>
                  <a:pt x="8296608" y="3634283"/>
                  <a:pt x="8254935" y="3645805"/>
                </a:cubicBezTo>
                <a:cubicBezTo>
                  <a:pt x="8237268" y="3650799"/>
                  <a:pt x="8220369" y="3657906"/>
                  <a:pt x="8202705" y="3662128"/>
                </a:cubicBezTo>
                <a:cubicBezTo>
                  <a:pt x="8163143" y="3671732"/>
                  <a:pt x="8123007" y="3679796"/>
                  <a:pt x="8083256" y="3689399"/>
                </a:cubicBezTo>
                <a:cubicBezTo>
                  <a:pt x="8060593" y="3694967"/>
                  <a:pt x="8038702" y="3704953"/>
                  <a:pt x="8015657" y="3708604"/>
                </a:cubicBezTo>
                <a:cubicBezTo>
                  <a:pt x="7960927" y="3717244"/>
                  <a:pt x="7905813" y="3723388"/>
                  <a:pt x="7850697" y="3730302"/>
                </a:cubicBezTo>
                <a:cubicBezTo>
                  <a:pt x="7793857" y="3737407"/>
                  <a:pt x="7737204" y="3744897"/>
                  <a:pt x="7680358" y="3751233"/>
                </a:cubicBezTo>
                <a:cubicBezTo>
                  <a:pt x="7649249" y="3754499"/>
                  <a:pt x="7617946" y="3755075"/>
                  <a:pt x="7586836" y="3758148"/>
                </a:cubicBezTo>
                <a:cubicBezTo>
                  <a:pt x="7559567" y="3760838"/>
                  <a:pt x="7532490" y="3765830"/>
                  <a:pt x="7505221" y="3769096"/>
                </a:cubicBezTo>
                <a:cubicBezTo>
                  <a:pt x="7481600" y="3771782"/>
                  <a:pt x="7457787" y="3773318"/>
                  <a:pt x="7434167" y="3776008"/>
                </a:cubicBezTo>
                <a:cubicBezTo>
                  <a:pt x="7396337" y="3780424"/>
                  <a:pt x="7358696" y="3785419"/>
                  <a:pt x="7321059" y="3790027"/>
                </a:cubicBezTo>
                <a:cubicBezTo>
                  <a:pt x="7305312" y="3791755"/>
                  <a:pt x="7288795" y="3796555"/>
                  <a:pt x="7274008" y="3793677"/>
                </a:cubicBezTo>
                <a:cubicBezTo>
                  <a:pt x="7236753" y="3786377"/>
                  <a:pt x="7200073" y="3788491"/>
                  <a:pt x="7163010" y="3793483"/>
                </a:cubicBezTo>
                <a:cubicBezTo>
                  <a:pt x="7150336" y="3795213"/>
                  <a:pt x="7136701" y="3794827"/>
                  <a:pt x="7124411" y="3791563"/>
                </a:cubicBezTo>
                <a:cubicBezTo>
                  <a:pt x="7099253" y="3785033"/>
                  <a:pt x="7074865" y="3775814"/>
                  <a:pt x="7050092" y="3767750"/>
                </a:cubicBezTo>
                <a:cubicBezTo>
                  <a:pt x="7047401" y="3766790"/>
                  <a:pt x="7044138" y="3766598"/>
                  <a:pt x="7041259" y="3766022"/>
                </a:cubicBezTo>
                <a:cubicBezTo>
                  <a:pt x="7024935" y="3762756"/>
                  <a:pt x="7008806" y="3759492"/>
                  <a:pt x="6992479" y="3756611"/>
                </a:cubicBezTo>
                <a:cubicBezTo>
                  <a:pt x="6983647" y="3755075"/>
                  <a:pt x="6974621" y="3754883"/>
                  <a:pt x="6965786" y="3753539"/>
                </a:cubicBezTo>
                <a:cubicBezTo>
                  <a:pt x="6931605" y="3748161"/>
                  <a:pt x="6893965" y="3757188"/>
                  <a:pt x="6864390" y="3733953"/>
                </a:cubicBezTo>
                <a:cubicBezTo>
                  <a:pt x="6845188" y="3718972"/>
                  <a:pt x="6826559" y="3722430"/>
                  <a:pt x="6806012" y="3724734"/>
                </a:cubicBezTo>
                <a:cubicBezTo>
                  <a:pt x="6790457" y="3726462"/>
                  <a:pt x="6774517" y="3725884"/>
                  <a:pt x="6758771" y="3726078"/>
                </a:cubicBezTo>
                <a:cubicBezTo>
                  <a:pt x="6731118" y="3726652"/>
                  <a:pt x="6703464" y="3726846"/>
                  <a:pt x="6675809" y="3727806"/>
                </a:cubicBezTo>
                <a:cubicBezTo>
                  <a:pt x="6666975" y="3728190"/>
                  <a:pt x="6657953" y="3732993"/>
                  <a:pt x="6649308" y="3732225"/>
                </a:cubicBezTo>
                <a:cubicBezTo>
                  <a:pt x="6609365" y="3728574"/>
                  <a:pt x="6569421" y="3722812"/>
                  <a:pt x="6529475" y="3719548"/>
                </a:cubicBezTo>
                <a:cubicBezTo>
                  <a:pt x="6506816" y="3717630"/>
                  <a:pt x="6483579" y="3721276"/>
                  <a:pt x="6461111" y="3718588"/>
                </a:cubicBezTo>
                <a:cubicBezTo>
                  <a:pt x="6435188" y="3715516"/>
                  <a:pt x="6409839" y="3707644"/>
                  <a:pt x="6384104" y="3702841"/>
                </a:cubicBezTo>
                <a:cubicBezTo>
                  <a:pt x="6377000" y="3701497"/>
                  <a:pt x="6369125" y="3703225"/>
                  <a:pt x="6361637" y="3703609"/>
                </a:cubicBezTo>
                <a:cubicBezTo>
                  <a:pt x="6353187" y="3703993"/>
                  <a:pt x="6344928" y="3704761"/>
                  <a:pt x="6336480" y="3704953"/>
                </a:cubicBezTo>
                <a:cubicBezTo>
                  <a:pt x="6310745" y="3705339"/>
                  <a:pt x="6285014" y="3704761"/>
                  <a:pt x="6259279" y="3706108"/>
                </a:cubicBezTo>
                <a:cubicBezTo>
                  <a:pt x="6243533" y="3706876"/>
                  <a:pt x="6227020" y="3714748"/>
                  <a:pt x="6212421" y="3711868"/>
                </a:cubicBezTo>
                <a:cubicBezTo>
                  <a:pt x="6182658" y="3706298"/>
                  <a:pt x="6152891" y="3718780"/>
                  <a:pt x="6123127" y="3708412"/>
                </a:cubicBezTo>
                <a:cubicBezTo>
                  <a:pt x="6113907" y="3705339"/>
                  <a:pt x="6101232" y="3713020"/>
                  <a:pt x="6090095" y="3713404"/>
                </a:cubicBezTo>
                <a:cubicBezTo>
                  <a:pt x="6062249" y="3714364"/>
                  <a:pt x="6034404" y="3714172"/>
                  <a:pt x="6006559" y="3713980"/>
                </a:cubicBezTo>
                <a:cubicBezTo>
                  <a:pt x="5981594" y="3713788"/>
                  <a:pt x="5955667" y="3716476"/>
                  <a:pt x="5931664" y="3711100"/>
                </a:cubicBezTo>
                <a:cubicBezTo>
                  <a:pt x="5906505" y="3705339"/>
                  <a:pt x="5883846" y="3706108"/>
                  <a:pt x="5859457" y="3712636"/>
                </a:cubicBezTo>
                <a:cubicBezTo>
                  <a:pt x="5842749" y="3717052"/>
                  <a:pt x="5825082" y="3717630"/>
                  <a:pt x="5807800" y="3718972"/>
                </a:cubicBezTo>
                <a:cubicBezTo>
                  <a:pt x="5789173" y="3720508"/>
                  <a:pt x="5768624" y="3716476"/>
                  <a:pt x="5751725" y="3722812"/>
                </a:cubicBezTo>
                <a:cubicBezTo>
                  <a:pt x="5701409" y="3741633"/>
                  <a:pt x="5649751" y="3745665"/>
                  <a:pt x="5597135" y="3745665"/>
                </a:cubicBezTo>
                <a:cubicBezTo>
                  <a:pt x="5587530" y="3745665"/>
                  <a:pt x="5577737" y="3742979"/>
                  <a:pt x="5568522" y="3740097"/>
                </a:cubicBezTo>
                <a:cubicBezTo>
                  <a:pt x="5514748" y="3722812"/>
                  <a:pt x="5460785" y="3724348"/>
                  <a:pt x="5406055" y="3734911"/>
                </a:cubicBezTo>
                <a:cubicBezTo>
                  <a:pt x="5394725" y="3737217"/>
                  <a:pt x="5382052" y="3737601"/>
                  <a:pt x="5370722" y="3735297"/>
                </a:cubicBezTo>
                <a:cubicBezTo>
                  <a:pt x="5338843" y="3728574"/>
                  <a:pt x="5307923" y="3717436"/>
                  <a:pt x="5275854" y="3712636"/>
                </a:cubicBezTo>
                <a:cubicBezTo>
                  <a:pt x="5222853" y="3704761"/>
                  <a:pt x="5176956" y="3731262"/>
                  <a:pt x="5129523" y="3748547"/>
                </a:cubicBezTo>
                <a:cubicBezTo>
                  <a:pt x="5084393" y="3764870"/>
                  <a:pt x="5045986" y="3801741"/>
                  <a:pt x="4992598" y="3793483"/>
                </a:cubicBezTo>
                <a:cubicBezTo>
                  <a:pt x="4987223" y="3792715"/>
                  <a:pt x="4981269" y="3797899"/>
                  <a:pt x="4975315" y="3799245"/>
                </a:cubicBezTo>
                <a:cubicBezTo>
                  <a:pt x="4958992" y="3802893"/>
                  <a:pt x="4942670" y="3807309"/>
                  <a:pt x="4926153" y="3809040"/>
                </a:cubicBezTo>
                <a:cubicBezTo>
                  <a:pt x="4905990" y="3811344"/>
                  <a:pt x="4885441" y="3810576"/>
                  <a:pt x="4865279" y="3812496"/>
                </a:cubicBezTo>
                <a:cubicBezTo>
                  <a:pt x="4839352" y="3814800"/>
                  <a:pt x="4813813" y="3820944"/>
                  <a:pt x="4788077" y="3820944"/>
                </a:cubicBezTo>
                <a:cubicBezTo>
                  <a:pt x="4767337" y="3820944"/>
                  <a:pt x="4746790" y="3813840"/>
                  <a:pt x="4726243" y="3810382"/>
                </a:cubicBezTo>
                <a:cubicBezTo>
                  <a:pt x="4697244" y="3805581"/>
                  <a:pt x="4665364" y="3806925"/>
                  <a:pt x="4639824" y="3794635"/>
                </a:cubicBezTo>
                <a:cubicBezTo>
                  <a:pt x="4612556" y="3781576"/>
                  <a:pt x="4586629" y="3775624"/>
                  <a:pt x="4558401" y="3779656"/>
                </a:cubicBezTo>
                <a:cubicBezTo>
                  <a:pt x="4548990" y="3781000"/>
                  <a:pt x="4536892" y="3789067"/>
                  <a:pt x="4532667" y="3797323"/>
                </a:cubicBezTo>
                <a:cubicBezTo>
                  <a:pt x="4523257" y="3815760"/>
                  <a:pt x="4510393" y="3819026"/>
                  <a:pt x="4492916" y="3812686"/>
                </a:cubicBezTo>
                <a:cubicBezTo>
                  <a:pt x="4477745" y="3807309"/>
                  <a:pt x="4459117" y="3804621"/>
                  <a:pt x="4448748" y="3794251"/>
                </a:cubicBezTo>
                <a:cubicBezTo>
                  <a:pt x="4419365" y="3764870"/>
                  <a:pt x="4381917" y="3763910"/>
                  <a:pt x="4345430" y="3756037"/>
                </a:cubicBezTo>
                <a:cubicBezTo>
                  <a:pt x="4323158" y="3751233"/>
                  <a:pt x="4302414" y="3751043"/>
                  <a:pt x="4280138" y="3754307"/>
                </a:cubicBezTo>
                <a:cubicBezTo>
                  <a:pt x="4231745" y="3761606"/>
                  <a:pt x="4184696" y="3751233"/>
                  <a:pt x="4138222" y="3737985"/>
                </a:cubicBezTo>
                <a:cubicBezTo>
                  <a:pt x="4107495" y="3729150"/>
                  <a:pt x="4076002" y="3723774"/>
                  <a:pt x="4045468" y="3714748"/>
                </a:cubicBezTo>
                <a:cubicBezTo>
                  <a:pt x="4022615" y="3707836"/>
                  <a:pt x="3999765" y="3699577"/>
                  <a:pt x="3978834" y="3688439"/>
                </a:cubicBezTo>
                <a:cubicBezTo>
                  <a:pt x="3948489" y="3672114"/>
                  <a:pt x="3921990" y="3647533"/>
                  <a:pt x="3883388" y="3654063"/>
                </a:cubicBezTo>
                <a:cubicBezTo>
                  <a:pt x="3849397" y="3659824"/>
                  <a:pt x="3818673" y="3647727"/>
                  <a:pt x="3787562" y="3636205"/>
                </a:cubicBezTo>
                <a:cubicBezTo>
                  <a:pt x="3764709" y="3627754"/>
                  <a:pt x="3741860" y="3619112"/>
                  <a:pt x="3718236" y="3613736"/>
                </a:cubicBezTo>
                <a:cubicBezTo>
                  <a:pt x="3690198" y="3607398"/>
                  <a:pt x="3658511" y="3610088"/>
                  <a:pt x="3633546" y="3598371"/>
                </a:cubicBezTo>
                <a:cubicBezTo>
                  <a:pt x="3607429" y="3586081"/>
                  <a:pt x="3585730" y="3594339"/>
                  <a:pt x="3562493" y="3597797"/>
                </a:cubicBezTo>
                <a:cubicBezTo>
                  <a:pt x="3525430" y="3603173"/>
                  <a:pt x="3488557" y="3613160"/>
                  <a:pt x="3451111" y="3600485"/>
                </a:cubicBezTo>
                <a:cubicBezTo>
                  <a:pt x="3405599" y="3585123"/>
                  <a:pt x="3360470" y="3568608"/>
                  <a:pt x="3314766" y="3554014"/>
                </a:cubicBezTo>
                <a:cubicBezTo>
                  <a:pt x="3297095" y="3548441"/>
                  <a:pt x="3278088" y="3546137"/>
                  <a:pt x="3259650" y="3543641"/>
                </a:cubicBezTo>
                <a:cubicBezTo>
                  <a:pt x="3242177" y="3541529"/>
                  <a:pt x="3221244" y="3546905"/>
                  <a:pt x="3207800" y="3538841"/>
                </a:cubicBezTo>
                <a:cubicBezTo>
                  <a:pt x="3173232" y="3518102"/>
                  <a:pt x="3137707" y="3507924"/>
                  <a:pt x="3097761" y="3507924"/>
                </a:cubicBezTo>
                <a:cubicBezTo>
                  <a:pt x="3082781" y="3507924"/>
                  <a:pt x="3068186" y="3499281"/>
                  <a:pt x="3053018" y="3497743"/>
                </a:cubicBezTo>
                <a:cubicBezTo>
                  <a:pt x="3032275" y="3495825"/>
                  <a:pt x="3008462" y="3490639"/>
                  <a:pt x="2990411" y="3497937"/>
                </a:cubicBezTo>
                <a:cubicBezTo>
                  <a:pt x="2947971" y="3515220"/>
                  <a:pt x="2913598" y="3500817"/>
                  <a:pt x="2876535" y="3483727"/>
                </a:cubicBezTo>
                <a:cubicBezTo>
                  <a:pt x="2840045" y="3466826"/>
                  <a:pt x="2801638" y="3453386"/>
                  <a:pt x="2762848" y="3442245"/>
                </a:cubicBezTo>
                <a:cubicBezTo>
                  <a:pt x="2748254" y="3438213"/>
                  <a:pt x="2730779" y="3444935"/>
                  <a:pt x="2714647" y="3446277"/>
                </a:cubicBezTo>
                <a:cubicBezTo>
                  <a:pt x="2708884" y="3446663"/>
                  <a:pt x="2702546" y="3447239"/>
                  <a:pt x="2697364" y="3445319"/>
                </a:cubicBezTo>
                <a:cubicBezTo>
                  <a:pt x="2647242" y="3426883"/>
                  <a:pt x="2596350" y="3412864"/>
                  <a:pt x="2542006" y="3422464"/>
                </a:cubicBezTo>
                <a:cubicBezTo>
                  <a:pt x="2537013" y="3423426"/>
                  <a:pt x="2531443" y="3421314"/>
                  <a:pt x="2526449" y="3419970"/>
                </a:cubicBezTo>
                <a:cubicBezTo>
                  <a:pt x="2502060" y="3413056"/>
                  <a:pt x="2478247" y="3402110"/>
                  <a:pt x="2453476" y="3399614"/>
                </a:cubicBezTo>
                <a:cubicBezTo>
                  <a:pt x="2392408" y="3393469"/>
                  <a:pt x="2330957" y="3390971"/>
                  <a:pt x="2269501" y="3386939"/>
                </a:cubicBezTo>
                <a:cubicBezTo>
                  <a:pt x="2265661" y="3386747"/>
                  <a:pt x="2261629" y="3386747"/>
                  <a:pt x="2258173" y="3385403"/>
                </a:cubicBezTo>
                <a:cubicBezTo>
                  <a:pt x="2235512" y="3377145"/>
                  <a:pt x="2215733" y="3379835"/>
                  <a:pt x="2196526" y="3395579"/>
                </a:cubicBezTo>
                <a:cubicBezTo>
                  <a:pt x="2188078" y="3402494"/>
                  <a:pt x="2176555" y="3406142"/>
                  <a:pt x="2165995" y="3409984"/>
                </a:cubicBezTo>
                <a:cubicBezTo>
                  <a:pt x="2150438" y="3415746"/>
                  <a:pt x="2134500" y="3421314"/>
                  <a:pt x="2118369" y="3424963"/>
                </a:cubicBezTo>
                <a:cubicBezTo>
                  <a:pt x="2102428" y="3428419"/>
                  <a:pt x="2085338" y="3433219"/>
                  <a:pt x="2069975" y="3430533"/>
                </a:cubicBezTo>
                <a:cubicBezTo>
                  <a:pt x="2042322" y="3425731"/>
                  <a:pt x="2016011" y="3414978"/>
                  <a:pt x="1988742" y="3407870"/>
                </a:cubicBezTo>
                <a:cubicBezTo>
                  <a:pt x="1979334" y="3405374"/>
                  <a:pt x="1968961" y="3405760"/>
                  <a:pt x="1959169" y="3405566"/>
                </a:cubicBezTo>
                <a:cubicBezTo>
                  <a:pt x="1936700" y="3404992"/>
                  <a:pt x="1913655" y="3410560"/>
                  <a:pt x="1893300" y="3394621"/>
                </a:cubicBezTo>
                <a:cubicBezTo>
                  <a:pt x="1874482" y="3379643"/>
                  <a:pt x="1855467" y="3384057"/>
                  <a:pt x="1835688" y="3395389"/>
                </a:cubicBezTo>
                <a:cubicBezTo>
                  <a:pt x="1821477" y="3403456"/>
                  <a:pt x="1805349" y="3409792"/>
                  <a:pt x="1789408" y="3412864"/>
                </a:cubicBezTo>
                <a:cubicBezTo>
                  <a:pt x="1767515" y="3417088"/>
                  <a:pt x="1745815" y="3418818"/>
                  <a:pt x="1722194" y="3416320"/>
                </a:cubicBezTo>
                <a:cubicBezTo>
                  <a:pt x="1705487" y="3414592"/>
                  <a:pt x="1691850" y="3413824"/>
                  <a:pt x="1678792" y="3403646"/>
                </a:cubicBezTo>
                <a:cubicBezTo>
                  <a:pt x="1676682" y="3402110"/>
                  <a:pt x="1672842" y="3401726"/>
                  <a:pt x="1669960" y="3401920"/>
                </a:cubicBezTo>
                <a:cubicBezTo>
                  <a:pt x="1632128" y="3405184"/>
                  <a:pt x="1594681" y="3403456"/>
                  <a:pt x="1556465" y="3401150"/>
                </a:cubicBezTo>
                <a:cubicBezTo>
                  <a:pt x="1507881" y="3398077"/>
                  <a:pt x="1456797" y="3407102"/>
                  <a:pt x="1414742" y="3439365"/>
                </a:cubicBezTo>
                <a:cubicBezTo>
                  <a:pt x="1408597" y="3444167"/>
                  <a:pt x="1399379" y="3446277"/>
                  <a:pt x="1391313" y="3447431"/>
                </a:cubicBezTo>
                <a:cubicBezTo>
                  <a:pt x="1353289" y="3452424"/>
                  <a:pt x="1315074" y="3455882"/>
                  <a:pt x="1277050" y="3461450"/>
                </a:cubicBezTo>
                <a:cubicBezTo>
                  <a:pt x="1256309" y="3464522"/>
                  <a:pt x="1234609" y="3467212"/>
                  <a:pt x="1215792" y="3475661"/>
                </a:cubicBezTo>
                <a:cubicBezTo>
                  <a:pt x="1197357" y="3483917"/>
                  <a:pt x="1182567" y="3493711"/>
                  <a:pt x="1171622" y="3476429"/>
                </a:cubicBezTo>
                <a:cubicBezTo>
                  <a:pt x="1152035" y="3485647"/>
                  <a:pt x="1134940" y="3493329"/>
                  <a:pt x="1118238" y="3501586"/>
                </a:cubicBezTo>
                <a:cubicBezTo>
                  <a:pt x="1112090" y="3504658"/>
                  <a:pt x="1106906" y="3509652"/>
                  <a:pt x="1100759" y="3512532"/>
                </a:cubicBezTo>
                <a:cubicBezTo>
                  <a:pt x="1094229" y="3515606"/>
                  <a:pt x="1086933" y="3517524"/>
                  <a:pt x="1079829" y="3519060"/>
                </a:cubicBezTo>
                <a:cubicBezTo>
                  <a:pt x="1048141" y="3525974"/>
                  <a:pt x="1016454" y="3532311"/>
                  <a:pt x="984963" y="3539801"/>
                </a:cubicBezTo>
                <a:cubicBezTo>
                  <a:pt x="978814" y="3541337"/>
                  <a:pt x="973630" y="3547483"/>
                  <a:pt x="968060" y="3551515"/>
                </a:cubicBezTo>
                <a:cubicBezTo>
                  <a:pt x="964412" y="3554204"/>
                  <a:pt x="960764" y="3558236"/>
                  <a:pt x="956730" y="3558814"/>
                </a:cubicBezTo>
                <a:cubicBezTo>
                  <a:pt x="926004" y="3563422"/>
                  <a:pt x="895471" y="3568800"/>
                  <a:pt x="864554" y="3571104"/>
                </a:cubicBezTo>
                <a:cubicBezTo>
                  <a:pt x="838629" y="3573022"/>
                  <a:pt x="813662" y="3572448"/>
                  <a:pt x="806942" y="3605862"/>
                </a:cubicBezTo>
                <a:cubicBezTo>
                  <a:pt x="805790" y="3611624"/>
                  <a:pt x="797532" y="3617770"/>
                  <a:pt x="791197" y="3620648"/>
                </a:cubicBezTo>
                <a:cubicBezTo>
                  <a:pt x="773144" y="3628906"/>
                  <a:pt x="753938" y="3634475"/>
                  <a:pt x="736079" y="3642925"/>
                </a:cubicBezTo>
                <a:cubicBezTo>
                  <a:pt x="677509" y="3671154"/>
                  <a:pt x="616250" y="3689015"/>
                  <a:pt x="550764" y="3685751"/>
                </a:cubicBezTo>
                <a:cubicBezTo>
                  <a:pt x="530409" y="3684791"/>
                  <a:pt x="510628" y="3674418"/>
                  <a:pt x="497762" y="3670578"/>
                </a:cubicBezTo>
                <a:cubicBezTo>
                  <a:pt x="460700" y="3685751"/>
                  <a:pt x="429589" y="3700345"/>
                  <a:pt x="397134" y="3711290"/>
                </a:cubicBezTo>
                <a:cubicBezTo>
                  <a:pt x="368521" y="3721084"/>
                  <a:pt x="338562" y="3727230"/>
                  <a:pt x="309178" y="3734335"/>
                </a:cubicBezTo>
                <a:cubicBezTo>
                  <a:pt x="298424" y="3737025"/>
                  <a:pt x="287479" y="3738561"/>
                  <a:pt x="276533" y="3739905"/>
                </a:cubicBezTo>
                <a:cubicBezTo>
                  <a:pt x="242352" y="3744129"/>
                  <a:pt x="206632" y="3733953"/>
                  <a:pt x="173219" y="3750083"/>
                </a:cubicBezTo>
                <a:cubicBezTo>
                  <a:pt x="155742" y="3758534"/>
                  <a:pt x="138458" y="3768710"/>
                  <a:pt x="120023" y="3773128"/>
                </a:cubicBezTo>
                <a:cubicBezTo>
                  <a:pt x="100244" y="3777928"/>
                  <a:pt x="80895" y="3785419"/>
                  <a:pt x="61139" y="3790771"/>
                </a:cubicBezTo>
                <a:lnTo>
                  <a:pt x="0" y="3795581"/>
                </a:lnTo>
                <a:lnTo>
                  <a:pt x="0" y="3082393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027D562-8F7E-478A-942E-D959A950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" y="965747"/>
            <a:ext cx="12191524" cy="2821422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8A28C56-2619-47F0-B448-9D145309B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" y="965747"/>
            <a:ext cx="12191524" cy="2821422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6A5BD40A-96D6-7318-6BD3-1DD795AAFD74}"/>
              </a:ext>
            </a:extLst>
          </p:cNvPr>
          <p:cNvSpPr txBox="1">
            <a:spLocks/>
          </p:cNvSpPr>
          <p:nvPr/>
        </p:nvSpPr>
        <p:spPr>
          <a:xfrm>
            <a:off x="2642493" y="1068963"/>
            <a:ext cx="7431949" cy="807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3000" noProof="0" dirty="0"/>
              <a:t>Donde encontrar las visualizaciones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01C82C-1744-BA18-04D8-BB1668DB450A}"/>
              </a:ext>
            </a:extLst>
          </p:cNvPr>
          <p:cNvSpPr txBox="1"/>
          <p:nvPr/>
        </p:nvSpPr>
        <p:spPr>
          <a:xfrm>
            <a:off x="1499937" y="5060975"/>
            <a:ext cx="9192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2800" i="1">
                <a:hlinkClick r:id="rId4"/>
              </a:rPr>
              <a:t>https://github.com/JCAMLUG/PEC2_VD/tree/main</a:t>
            </a:r>
            <a:endParaRPr lang="es-ES_tradnl" sz="2800" i="1"/>
          </a:p>
          <a:p>
            <a:pPr algn="l"/>
            <a:endParaRPr lang="es-ES_tradnl" sz="2800" i="1" noProof="0" dirty="0"/>
          </a:p>
        </p:txBody>
      </p:sp>
    </p:spTree>
    <p:extLst>
      <p:ext uri="{BB962C8B-B14F-4D97-AF65-F5344CB8AC3E}">
        <p14:creationId xmlns:p14="http://schemas.microsoft.com/office/powerpoint/2010/main" val="341887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D27A96-2EDA-A829-BABC-E1A253B0F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E452435A-8285-B9BD-E98A-4661850CD6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8"/>
          <a:stretch/>
        </p:blipFill>
        <p:spPr>
          <a:xfrm>
            <a:off x="6507072" y="10"/>
            <a:ext cx="5684928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1A7FCEAF-83F9-51CF-EE93-3EC2A948D78B}"/>
              </a:ext>
            </a:extLst>
          </p:cNvPr>
          <p:cNvSpPr txBox="1">
            <a:spLocks/>
          </p:cNvSpPr>
          <p:nvPr/>
        </p:nvSpPr>
        <p:spPr>
          <a:xfrm>
            <a:off x="115515" y="2049587"/>
            <a:ext cx="5825861" cy="47028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3000" dirty="0"/>
              <a:t>TÉCNICA 1 </a:t>
            </a:r>
          </a:p>
          <a:p>
            <a:pPr algn="l"/>
            <a:r>
              <a:rPr lang="es-ES_tradnl" sz="3000" dirty="0"/>
              <a:t>(</a:t>
            </a:r>
            <a:r>
              <a:rPr lang="es-ES_tradnl" sz="3000" i="1" dirty="0"/>
              <a:t>Tag </a:t>
            </a:r>
            <a:r>
              <a:rPr lang="es-ES_tradnl" sz="3000" i="1" dirty="0" err="1"/>
              <a:t>cloud</a:t>
            </a:r>
            <a:r>
              <a:rPr lang="es-ES_tradnl" sz="3000" i="1" dirty="0"/>
              <a:t> / Word </a:t>
            </a:r>
            <a:r>
              <a:rPr lang="es-ES_tradnl" sz="3000" i="1" dirty="0" err="1"/>
              <a:t>cloud</a:t>
            </a:r>
            <a:r>
              <a:rPr lang="es-ES_tradnl" sz="3000" dirty="0"/>
              <a:t>):</a:t>
            </a:r>
          </a:p>
          <a:p>
            <a:pPr algn="l"/>
            <a:endParaRPr lang="es-ES_tradnl" sz="1400" dirty="0"/>
          </a:p>
          <a:p>
            <a:pPr marL="285750" indent="-285750" algn="l">
              <a:buFontTx/>
              <a:buChar char="-"/>
            </a:pPr>
            <a:r>
              <a:rPr lang="es-ES_tradnl" sz="2000" dirty="0"/>
              <a:t>Mayor frecuencia o relevancia de las palabras o términos de un texto.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Popularizadas sobre el 2000. Aunque existen registros previos de uso (Stanley Milgram en 1976). 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Etiquetas dispuestas en espacios, variando el tamaño, color y la posición, según la frecuencia, categoría o significado de las etiquetas. </a:t>
            </a:r>
          </a:p>
          <a:p>
            <a:pPr algn="l"/>
            <a:endParaRPr lang="es-ES_tradnl" sz="1400" noProof="0" dirty="0"/>
          </a:p>
        </p:txBody>
      </p:sp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64736AE-3B5C-FAD4-DBC0-674E451F4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253" y="2285209"/>
            <a:ext cx="5066659" cy="27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1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C8F0A-897B-00BD-F049-AB5AB4282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 descr="Patrón de fondo&#10;&#10;Descripción generada automáticamente">
            <a:extLst>
              <a:ext uri="{FF2B5EF4-FFF2-40B4-BE49-F238E27FC236}">
                <a16:creationId xmlns:a16="http://schemas.microsoft.com/office/drawing/2014/main" id="{553E39CA-7B54-4461-E8EA-FEC11AAB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537" r="1" b="34122"/>
          <a:stretch/>
        </p:blipFill>
        <p:spPr>
          <a:xfrm>
            <a:off x="762001" y="2473866"/>
            <a:ext cx="4738594" cy="1910268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3B985B87-7B34-749B-B77A-592E81DF16EE}"/>
              </a:ext>
            </a:extLst>
          </p:cNvPr>
          <p:cNvSpPr txBox="1">
            <a:spLocks/>
          </p:cNvSpPr>
          <p:nvPr/>
        </p:nvSpPr>
        <p:spPr>
          <a:xfrm>
            <a:off x="5789353" y="2050404"/>
            <a:ext cx="6113889" cy="31854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Tx/>
              <a:buChar char="-"/>
            </a:pPr>
            <a:r>
              <a:rPr lang="es-ES" sz="2800" dirty="0"/>
              <a:t>Utiliza datos</a:t>
            </a:r>
            <a:r>
              <a:rPr lang="es-ES_tradnl" sz="2800" dirty="0"/>
              <a:t> textuales.</a:t>
            </a:r>
          </a:p>
          <a:p>
            <a:pPr marL="285750" indent="-285750" algn="l">
              <a:buFontTx/>
              <a:buChar char="-"/>
            </a:pPr>
            <a:r>
              <a:rPr lang="es-ES" sz="2800" dirty="0"/>
              <a:t>Datos </a:t>
            </a:r>
            <a:r>
              <a:rPr lang="es-ES_tradnl" sz="2800" dirty="0"/>
              <a:t>no estructurados o estructura parcial.</a:t>
            </a:r>
          </a:p>
          <a:p>
            <a:pPr marL="285750" indent="-285750" algn="l">
              <a:buFontTx/>
              <a:buChar char="-"/>
            </a:pPr>
            <a:r>
              <a:rPr lang="es-ES_tradnl" sz="2800" dirty="0"/>
              <a:t>No existe limitaciones mínimas o máximas estrictas.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_tradnl" dirty="0"/>
              <a:t>Textos pequeños, poco útiles.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ES_tradnl" dirty="0"/>
              <a:t>Textos grandes, necesario filtrado.</a:t>
            </a:r>
            <a:br>
              <a:rPr lang="es-ES_tradnl" dirty="0"/>
            </a:br>
            <a:endParaRPr lang="es-ES_tradnl" dirty="0"/>
          </a:p>
          <a:p>
            <a:pPr algn="l"/>
            <a:endParaRPr lang="es-ES_tradnl" sz="28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CADD87-31D9-F640-DDAD-44D79BA7EE91}"/>
              </a:ext>
            </a:extLst>
          </p:cNvPr>
          <p:cNvSpPr txBox="1">
            <a:spLocks/>
          </p:cNvSpPr>
          <p:nvPr/>
        </p:nvSpPr>
        <p:spPr>
          <a:xfrm>
            <a:off x="1588982" y="3197781"/>
            <a:ext cx="3400114" cy="6870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3000" dirty="0"/>
              <a:t>TIPO DE DATOS</a:t>
            </a:r>
            <a:br>
              <a:rPr lang="es-ES_tradnl" sz="3000" dirty="0"/>
            </a:br>
            <a:endParaRPr lang="es-ES_tradnl" sz="3000" dirty="0"/>
          </a:p>
          <a:p>
            <a:pPr algn="l"/>
            <a:endParaRPr lang="es-ES_tradnl" sz="3000" noProof="0" dirty="0"/>
          </a:p>
        </p:txBody>
      </p:sp>
    </p:spTree>
    <p:extLst>
      <p:ext uri="{BB962C8B-B14F-4D97-AF65-F5344CB8AC3E}">
        <p14:creationId xmlns:p14="http://schemas.microsoft.com/office/powerpoint/2010/main" val="3456427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2428A-51E3-2377-565C-B7599BB3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6F64BFAC-5986-AD46-7403-F3273F51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D974C6FA-D496-1891-F3E9-A5545CA2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18" b="21932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FA6779F5-2028-FCDD-A8A9-C7E8FA2CF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E671D72-BC97-29D1-EA73-D388C6F12286}"/>
              </a:ext>
            </a:extLst>
          </p:cNvPr>
          <p:cNvSpPr txBox="1">
            <a:spLocks/>
          </p:cNvSpPr>
          <p:nvPr/>
        </p:nvSpPr>
        <p:spPr>
          <a:xfrm>
            <a:off x="955660" y="2033467"/>
            <a:ext cx="5003831" cy="33246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2800" noProof="0" dirty="0"/>
              <a:t>PROGRAMAS ELECTORALES PSOE Y PP, ELECCIONES 2023.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Representa las propuestas de ambos partidos políticos.</a:t>
            </a:r>
          </a:p>
          <a:p>
            <a:pPr marL="285750" indent="-285750" algn="l">
              <a:buFontTx/>
              <a:buChar char="-"/>
            </a:pPr>
            <a:r>
              <a:rPr lang="es-ES_tradnl" sz="2000" noProof="0" dirty="0"/>
              <a:t>Presenta las ideas sobre las que se centra el programa.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Captar la atención del ciudadano con el fin de obtener su voto.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Se pretende encontrar cuales son los pilares de la campaña.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A46CA1C-C0CF-601C-E1A3-3C7340C73B9A}"/>
              </a:ext>
            </a:extLst>
          </p:cNvPr>
          <p:cNvGrpSpPr/>
          <p:nvPr/>
        </p:nvGrpSpPr>
        <p:grpSpPr>
          <a:xfrm>
            <a:off x="6488779" y="119129"/>
            <a:ext cx="3208340" cy="3208349"/>
            <a:chOff x="6488779" y="119129"/>
            <a:chExt cx="3208340" cy="3208349"/>
          </a:xfrm>
        </p:grpSpPr>
        <p:pic>
          <p:nvPicPr>
            <p:cNvPr id="3" name="Imagen 2" descr="Texto&#10;&#10;Descripción generada automáticamente">
              <a:extLst>
                <a:ext uri="{FF2B5EF4-FFF2-40B4-BE49-F238E27FC236}">
                  <a16:creationId xmlns:a16="http://schemas.microsoft.com/office/drawing/2014/main" id="{59B0818A-858D-7C54-36CC-B98819E32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8779" y="119138"/>
              <a:ext cx="3208340" cy="3208340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CF51B88-EFA3-A25D-5126-404FE66FFDBB}"/>
                </a:ext>
              </a:extLst>
            </p:cNvPr>
            <p:cNvSpPr txBox="1"/>
            <p:nvPr/>
          </p:nvSpPr>
          <p:spPr>
            <a:xfrm>
              <a:off x="6488779" y="119129"/>
              <a:ext cx="3208340" cy="307777"/>
            </a:xfrm>
            <a:prstGeom prst="rect">
              <a:avLst/>
            </a:prstGeom>
            <a:solidFill>
              <a:srgbClr val="F9E6E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noProof="0" dirty="0">
                  <a:solidFill>
                    <a:schemeClr val="bg1"/>
                  </a:solidFill>
                </a:rPr>
                <a:t>PROGRAMA ELECTORAL PSOE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BB438CD0-E3C6-80D0-60AC-BEC0E452E7D4}"/>
              </a:ext>
            </a:extLst>
          </p:cNvPr>
          <p:cNvGrpSpPr/>
          <p:nvPr/>
        </p:nvGrpSpPr>
        <p:grpSpPr>
          <a:xfrm>
            <a:off x="8775075" y="3530522"/>
            <a:ext cx="3208359" cy="3208340"/>
            <a:chOff x="8775075" y="3530522"/>
            <a:chExt cx="3208359" cy="3208340"/>
          </a:xfrm>
        </p:grpSpPr>
        <p:pic>
          <p:nvPicPr>
            <p:cNvPr id="2" name="Imagen 1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60582082-F852-5057-C544-988A9D956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094" y="3530522"/>
              <a:ext cx="3208340" cy="320834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8909096-5C66-7F17-A50E-3D72072860FE}"/>
                </a:ext>
              </a:extLst>
            </p:cNvPr>
            <p:cNvSpPr txBox="1"/>
            <p:nvPr/>
          </p:nvSpPr>
          <p:spPr>
            <a:xfrm>
              <a:off x="8775075" y="3541920"/>
              <a:ext cx="3208340" cy="307777"/>
            </a:xfrm>
            <a:prstGeom prst="rect">
              <a:avLst/>
            </a:prstGeom>
            <a:solidFill>
              <a:srgbClr val="03ABE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noProof="0" dirty="0">
                  <a:solidFill>
                    <a:schemeClr val="bg1"/>
                  </a:solidFill>
                </a:rPr>
                <a:t>PROGRAMA ELECTORAL 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86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613E9-6E13-63C9-5CD8-369CD5CD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62D8784-5D63-4491-7E94-B87A55BE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6F69C70C-E6A7-1BD0-B331-7DA0F441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8"/>
          <a:stretch/>
        </p:blipFill>
        <p:spPr>
          <a:xfrm>
            <a:off x="6507072" y="10"/>
            <a:ext cx="5684928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3E8E97B-3CF0-66E9-62D7-77B582E9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01AAD2-C3EB-6B2A-E6F0-1E087538E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1A92986-D194-1546-A05E-61B8F1623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1B674843-CDAB-EA85-1CF4-D0C0B8543FC3}"/>
              </a:ext>
            </a:extLst>
          </p:cNvPr>
          <p:cNvSpPr txBox="1">
            <a:spLocks/>
          </p:cNvSpPr>
          <p:nvPr/>
        </p:nvSpPr>
        <p:spPr>
          <a:xfrm>
            <a:off x="115515" y="2049587"/>
            <a:ext cx="5825861" cy="47028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3000" dirty="0"/>
              <a:t>TÉCNICA 2 </a:t>
            </a:r>
          </a:p>
          <a:p>
            <a:pPr algn="l"/>
            <a:r>
              <a:rPr lang="es-ES_tradnl" sz="3000" dirty="0"/>
              <a:t>(</a:t>
            </a:r>
            <a:r>
              <a:rPr lang="es-ES_tradnl" sz="3200" i="1" noProof="0" dirty="0" err="1"/>
              <a:t>Stream</a:t>
            </a:r>
            <a:r>
              <a:rPr lang="es-ES_tradnl" sz="3200" i="1" noProof="0" dirty="0"/>
              <a:t> </a:t>
            </a:r>
            <a:r>
              <a:rPr lang="es-ES_tradnl" sz="3200" i="1" noProof="0" dirty="0" err="1"/>
              <a:t>Graph</a:t>
            </a:r>
            <a:r>
              <a:rPr lang="es-ES_tradnl" sz="3000" dirty="0"/>
              <a:t>):</a:t>
            </a:r>
          </a:p>
          <a:p>
            <a:pPr algn="l"/>
            <a:endParaRPr lang="es-ES_tradnl" sz="1400" dirty="0"/>
          </a:p>
          <a:p>
            <a:pPr marL="285750" indent="-285750" algn="l">
              <a:buFontTx/>
              <a:buChar char="-"/>
            </a:pPr>
            <a:r>
              <a:rPr lang="es-ES" sz="2000" dirty="0"/>
              <a:t>Cambios en las tendencias a lo largo del tiempo.</a:t>
            </a:r>
            <a:endParaRPr lang="es-ES_tradnl" sz="2000" dirty="0"/>
          </a:p>
          <a:p>
            <a:pPr marL="285750" indent="-285750" algn="l">
              <a:buFontTx/>
              <a:buChar char="-"/>
            </a:pPr>
            <a:r>
              <a:rPr lang="es-ES" sz="2000" b="0" i="0" u="none" strike="noStrike" dirty="0">
                <a:effectLst/>
              </a:rPr>
              <a:t>Lee Byron y Martin </a:t>
            </a:r>
            <a:r>
              <a:rPr lang="es-ES" sz="2000" b="0" i="0" u="none" strike="noStrike" dirty="0" err="1">
                <a:effectLst/>
              </a:rPr>
              <a:t>Wattenberg</a:t>
            </a:r>
            <a:r>
              <a:rPr lang="es-ES" sz="2000" b="0" i="0" u="none" strike="noStrike" dirty="0">
                <a:effectLst/>
              </a:rPr>
              <a:t>, en 2008.</a:t>
            </a:r>
            <a:endParaRPr lang="es-ES_tradnl" sz="2000" dirty="0"/>
          </a:p>
          <a:p>
            <a:pPr marL="285750" indent="-285750" algn="l">
              <a:buFontTx/>
              <a:buChar char="-"/>
            </a:pPr>
            <a:r>
              <a:rPr lang="es-ES" sz="2000" dirty="0"/>
              <a:t>Formas suaves y fluidas, cada área representa una categoría específica. </a:t>
            </a:r>
            <a:br>
              <a:rPr lang="es-ES_tradnl" sz="1400" dirty="0"/>
            </a:br>
            <a:endParaRPr lang="es-ES_tradnl" sz="140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EFF9AE-E43A-5BC8-049F-FB0209566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729" y="1449231"/>
            <a:ext cx="5303756" cy="395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3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6A359-FE5D-C375-009D-F5D744106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69C85ED-771B-46CD-6D18-A50A6E7D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 descr="Patrón de fondo&#10;&#10;Descripción generada automáticamente">
            <a:extLst>
              <a:ext uri="{FF2B5EF4-FFF2-40B4-BE49-F238E27FC236}">
                <a16:creationId xmlns:a16="http://schemas.microsoft.com/office/drawing/2014/main" id="{F33D43A7-3F9C-D2C4-0952-2B91EE0AF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537" r="1" b="34122"/>
          <a:stretch/>
        </p:blipFill>
        <p:spPr>
          <a:xfrm>
            <a:off x="762001" y="2473866"/>
            <a:ext cx="4738594" cy="1910268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F315966-BA42-1642-A082-34B4A3AA4DB1}"/>
              </a:ext>
            </a:extLst>
          </p:cNvPr>
          <p:cNvSpPr txBox="1">
            <a:spLocks/>
          </p:cNvSpPr>
          <p:nvPr/>
        </p:nvSpPr>
        <p:spPr>
          <a:xfrm>
            <a:off x="5816077" y="1954390"/>
            <a:ext cx="6113889" cy="29492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Tx/>
              <a:buChar char="-"/>
            </a:pPr>
            <a:r>
              <a:rPr lang="es-ES" sz="2800" dirty="0"/>
              <a:t>Utiliza datos cuantitativos.</a:t>
            </a:r>
          </a:p>
          <a:p>
            <a:pPr marL="285750" indent="-285750" algn="l">
              <a:buFontTx/>
              <a:buChar char="-"/>
            </a:pPr>
            <a:r>
              <a:rPr lang="es-ES" sz="2800" dirty="0"/>
              <a:t>Datos estructurados.</a:t>
            </a:r>
          </a:p>
          <a:p>
            <a:pPr marL="285750" indent="-285750" algn="l">
              <a:buFontTx/>
              <a:buChar char="-"/>
            </a:pPr>
            <a:r>
              <a:rPr lang="es-ES" sz="2800" dirty="0"/>
              <a:t>Limitaciones: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No se recomienda tener menos de 3 categorías.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Tampoco es bueno contar con demasiadas categorías.</a:t>
            </a:r>
          </a:p>
          <a:p>
            <a:pPr lvl="1" algn="l"/>
            <a:endParaRPr lang="es-ES" sz="1200" dirty="0"/>
          </a:p>
          <a:p>
            <a:pPr lvl="1" algn="l"/>
            <a:endParaRPr lang="es-ES" sz="1200" dirty="0"/>
          </a:p>
          <a:p>
            <a:pPr algn="l"/>
            <a:br>
              <a:rPr lang="es-ES_tradnl" dirty="0"/>
            </a:br>
            <a:endParaRPr lang="es-ES_tradnl" dirty="0"/>
          </a:p>
          <a:p>
            <a:pPr algn="l"/>
            <a:endParaRPr lang="es-ES_tradnl" sz="28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238C80-7769-5EA2-01BC-DD6130A53072}"/>
              </a:ext>
            </a:extLst>
          </p:cNvPr>
          <p:cNvSpPr txBox="1">
            <a:spLocks/>
          </p:cNvSpPr>
          <p:nvPr/>
        </p:nvSpPr>
        <p:spPr>
          <a:xfrm>
            <a:off x="1588982" y="3197781"/>
            <a:ext cx="3400114" cy="6870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3000" dirty="0"/>
              <a:t>TIPO DE DATOS</a:t>
            </a:r>
            <a:br>
              <a:rPr lang="es-ES_tradnl" sz="3000" dirty="0"/>
            </a:br>
            <a:endParaRPr lang="es-ES_tradnl" sz="3000" dirty="0"/>
          </a:p>
          <a:p>
            <a:pPr algn="l"/>
            <a:endParaRPr lang="es-ES_tradnl" sz="3000" noProof="0" dirty="0"/>
          </a:p>
        </p:txBody>
      </p:sp>
    </p:spTree>
    <p:extLst>
      <p:ext uri="{BB962C8B-B14F-4D97-AF65-F5344CB8AC3E}">
        <p14:creationId xmlns:p14="http://schemas.microsoft.com/office/powerpoint/2010/main" val="317638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ACA318-E3E0-8484-8981-9F232C6C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4E50A3A4-0746-EA44-78A1-A1056618C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C8B9FF8C-EE52-CAFC-142F-22E46C02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18" b="21932"/>
          <a:stretch/>
        </p:blipFill>
        <p:spPr>
          <a:xfrm>
            <a:off x="1" y="2877"/>
            <a:ext cx="12191999" cy="6858000"/>
          </a:xfrm>
          <a:prstGeom prst="rect">
            <a:avLst/>
          </a:prstGeom>
        </p:spPr>
      </p:pic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69A13D86-678E-AED7-4729-6D133A660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0588252D-36E9-7534-C858-9C508A5AAD12}"/>
              </a:ext>
            </a:extLst>
          </p:cNvPr>
          <p:cNvSpPr txBox="1">
            <a:spLocks/>
          </p:cNvSpPr>
          <p:nvPr/>
        </p:nvSpPr>
        <p:spPr>
          <a:xfrm>
            <a:off x="955660" y="1703541"/>
            <a:ext cx="5003831" cy="41836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2800" noProof="0" dirty="0"/>
              <a:t>NÚMERO DE DENUNCIAS TRAMITADAS DESDE 2008 HASTA 2017 EN ALCOBENDAS.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Número de denuncias de tráfico tramitadas desde el año 2008 hasta el 2017.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P</a:t>
            </a:r>
            <a:r>
              <a:rPr lang="es-ES_tradnl" sz="2000" noProof="0" dirty="0" err="1"/>
              <a:t>atrones</a:t>
            </a:r>
            <a:r>
              <a:rPr lang="es-ES_tradnl" sz="2000" noProof="0" dirty="0"/>
              <a:t> de comportamiento de los conductores.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Establecer / mantener nuevas políticas de gestión del tráfico. 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Evolución del número de denuncias y descubrir posibles tendencias. ciertos años.</a:t>
            </a: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A808AAE-E5D0-0E7D-0AD3-54B611A10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992" y="1703541"/>
            <a:ext cx="5005397" cy="30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4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C00605-B401-7905-731B-4FA8C708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7602B18-A32E-1BFA-2077-5F5F459F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>
            <a:extLst>
              <a:ext uri="{FF2B5EF4-FFF2-40B4-BE49-F238E27FC236}">
                <a16:creationId xmlns:a16="http://schemas.microsoft.com/office/drawing/2014/main" id="{D037B090-60F4-40BD-1BB3-BD487B32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8"/>
          <a:stretch/>
        </p:blipFill>
        <p:spPr>
          <a:xfrm>
            <a:off x="6507072" y="10"/>
            <a:ext cx="5684928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0B9888A-8D0F-6023-D9D8-BEF747514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1220CE-3911-6CBB-78C5-204160B14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4BB70A9-08A4-E9B9-119B-1599FBD6E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043521C-6AEA-B869-C14D-5975D882E1B5}"/>
              </a:ext>
            </a:extLst>
          </p:cNvPr>
          <p:cNvSpPr txBox="1">
            <a:spLocks/>
          </p:cNvSpPr>
          <p:nvPr/>
        </p:nvSpPr>
        <p:spPr>
          <a:xfrm>
            <a:off x="115515" y="2049587"/>
            <a:ext cx="5825861" cy="470282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3000" dirty="0"/>
              <a:t>TÉCNICA 3 </a:t>
            </a:r>
          </a:p>
          <a:p>
            <a:pPr algn="l"/>
            <a:r>
              <a:rPr lang="es-ES_tradnl" sz="3000" dirty="0"/>
              <a:t>(</a:t>
            </a:r>
            <a:r>
              <a:rPr lang="es-ES_tradnl" sz="3200" i="1" dirty="0" err="1"/>
              <a:t>Isotype</a:t>
            </a:r>
            <a:r>
              <a:rPr lang="es-ES_tradnl" sz="3200" i="1" dirty="0"/>
              <a:t> &amp; </a:t>
            </a:r>
            <a:r>
              <a:rPr lang="es-ES_tradnl" sz="3200" i="1" dirty="0" err="1"/>
              <a:t>Unit</a:t>
            </a:r>
            <a:r>
              <a:rPr lang="es-ES_tradnl" sz="3200" i="1" dirty="0"/>
              <a:t> charts</a:t>
            </a:r>
            <a:r>
              <a:rPr lang="es-ES_tradnl" sz="3000" dirty="0"/>
              <a:t>):</a:t>
            </a:r>
          </a:p>
          <a:p>
            <a:pPr algn="l"/>
            <a:endParaRPr lang="es-ES_tradnl" sz="1400" dirty="0"/>
          </a:p>
          <a:p>
            <a:pPr marL="285750" indent="-285750" algn="l">
              <a:buFontTx/>
              <a:buChar char="-"/>
            </a:pPr>
            <a:r>
              <a:rPr lang="es-ES_tradnl" sz="2000" dirty="0"/>
              <a:t>Representación gráfica con (formas, íconos o imágenes).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Desarrollado</a:t>
            </a:r>
            <a:r>
              <a:rPr lang="es-ES_tradnl" sz="2000" i="1" dirty="0"/>
              <a:t> </a:t>
            </a:r>
            <a:r>
              <a:rPr lang="es-ES_tradnl" sz="2000" dirty="0"/>
              <a:t>en 1920 por Otto Neurath.</a:t>
            </a:r>
          </a:p>
          <a:p>
            <a:pPr marL="285750" indent="-285750" algn="l">
              <a:buFontTx/>
              <a:buChar char="-"/>
            </a:pPr>
            <a:r>
              <a:rPr lang="es-ES_tradnl" sz="2000" dirty="0"/>
              <a:t>Representar unidades o cantidades concretas. </a:t>
            </a:r>
            <a:br>
              <a:rPr lang="es-ES_tradnl" sz="1400" dirty="0"/>
            </a:br>
            <a:br>
              <a:rPr lang="es-ES_tradnl" sz="1400" dirty="0"/>
            </a:br>
            <a:endParaRPr lang="es-ES_tradnl" sz="1400" noProof="0" dirty="0"/>
          </a:p>
        </p:txBody>
      </p:sp>
      <p:pic>
        <p:nvPicPr>
          <p:cNvPr id="4" name="Imagen 3" descr="Imagen que contiene Flecha&#10;&#10;Descripción generada automáticamente">
            <a:extLst>
              <a:ext uri="{FF2B5EF4-FFF2-40B4-BE49-F238E27FC236}">
                <a16:creationId xmlns:a16="http://schemas.microsoft.com/office/drawing/2014/main" id="{81E8391A-FACA-BEEB-47EA-CAECCF2BC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541" y="950770"/>
            <a:ext cx="2165987" cy="30124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90B1F2-C243-E8B0-1D01-7A1699E3EE68}"/>
              </a:ext>
            </a:extLst>
          </p:cNvPr>
          <p:cNvSpPr txBox="1"/>
          <p:nvPr/>
        </p:nvSpPr>
        <p:spPr>
          <a:xfrm>
            <a:off x="8728813" y="339450"/>
            <a:ext cx="1440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i="1" dirty="0" err="1"/>
              <a:t>Isotype</a:t>
            </a:r>
            <a:endParaRPr lang="es-ES" dirty="0"/>
          </a:p>
        </p:txBody>
      </p:sp>
      <p:pic>
        <p:nvPicPr>
          <p:cNvPr id="8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4975956-3B9B-427D-C5C4-F87AD1567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859" y="4870826"/>
            <a:ext cx="3435350" cy="15367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43CEDC4-5AC4-B347-DE4E-95F84988E5CF}"/>
              </a:ext>
            </a:extLst>
          </p:cNvPr>
          <p:cNvSpPr txBox="1"/>
          <p:nvPr/>
        </p:nvSpPr>
        <p:spPr>
          <a:xfrm>
            <a:off x="8529839" y="4335688"/>
            <a:ext cx="1639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i="1" dirty="0" err="1"/>
              <a:t>Unit</a:t>
            </a:r>
            <a:r>
              <a:rPr lang="es-ES_tradnl" sz="1800" i="1" dirty="0"/>
              <a:t> charts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004448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3F3F0"/>
      </a:lt2>
      <a:accent1>
        <a:srgbClr val="4F45CD"/>
      </a:accent1>
      <a:accent2>
        <a:srgbClr val="3261BA"/>
      </a:accent2>
      <a:accent3>
        <a:srgbClr val="44ACCC"/>
      </a:accent3>
      <a:accent4>
        <a:srgbClr val="32BAA2"/>
      </a:accent4>
      <a:accent5>
        <a:srgbClr val="41C476"/>
      </a:accent5>
      <a:accent6>
        <a:srgbClr val="34BA32"/>
      </a:accent6>
      <a:hlink>
        <a:srgbClr val="349E70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648</Words>
  <Application>Microsoft Macintosh PowerPoint</Application>
  <PresentationFormat>Panorámica</PresentationFormat>
  <Paragraphs>88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Aptos</vt:lpstr>
      <vt:lpstr>Arial</vt:lpstr>
      <vt:lpstr>Verdana Pro</vt:lpstr>
      <vt:lpstr>Verdana Pro Cond SemiBold</vt:lpstr>
      <vt:lpstr>TornVTI</vt:lpstr>
      <vt:lpstr>PEC2 ESTUDIO DE TÉCNICAS DE VIZUALIZACIÓN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Fuentes:</vt:lpstr>
      <vt:lpstr>Muchas gracias.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Manuel Camacho Lugo</dc:creator>
  <cp:lastModifiedBy>Juan Manuel Camacho Lugo</cp:lastModifiedBy>
  <cp:revision>30</cp:revision>
  <dcterms:created xsi:type="dcterms:W3CDTF">2024-11-07T00:34:21Z</dcterms:created>
  <dcterms:modified xsi:type="dcterms:W3CDTF">2024-11-12T21:50:01Z</dcterms:modified>
</cp:coreProperties>
</file>